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60" r:id="rId2"/>
    <p:sldId id="274" r:id="rId3"/>
    <p:sldId id="261" r:id="rId4"/>
    <p:sldId id="257" r:id="rId5"/>
    <p:sldId id="265" r:id="rId6"/>
    <p:sldId id="275" r:id="rId7"/>
    <p:sldId id="272" r:id="rId8"/>
    <p:sldId id="262" r:id="rId9"/>
    <p:sldId id="273" r:id="rId10"/>
    <p:sldId id="258" r:id="rId11"/>
    <p:sldId id="271" r:id="rId12"/>
    <p:sldId id="269" r:id="rId13"/>
    <p:sldId id="266" r:id="rId14"/>
    <p:sldId id="27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BFA0A-242A-4EFB-B383-C6299D1CA92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2BEB1-C8B2-4417-AADA-21CAA9A3D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86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E1A088-B699-4AC0-8E2E-BD690A666A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702103-599B-4346-B050-7DA7358A3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8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02103-599B-4346-B050-7DA7358A32A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12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18CAA8A-44FF-4400-BED6-24127A0EC7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7653964-7393-464C-A92A-3782F971D8F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apair2.org/pdf/Memo%20-%20donor%20site%20recommendations%20for%20data%20substitutions.pdf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848600" cy="2460625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cap="none" dirty="0" smtClean="0"/>
              <a:t>Data Support Contract Update</a:t>
            </a:r>
            <a:endParaRPr lang="en-US" sz="44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3622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2900" dirty="0" smtClean="0"/>
              <a:t>RHPWG Coordination and Glidepath Subcommittee Call</a:t>
            </a:r>
            <a:endParaRPr lang="en-US" sz="2900" dirty="0"/>
          </a:p>
          <a:p>
            <a:pPr algn="ctr"/>
            <a:r>
              <a:rPr lang="en-US" sz="2900" dirty="0" smtClean="0"/>
              <a:t>March 12, 2020</a:t>
            </a:r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en-US" sz="2900" dirty="0"/>
          </a:p>
          <a:p>
            <a:pPr algn="ctr"/>
            <a:r>
              <a:rPr lang="en-US" sz="2900" dirty="0"/>
              <a:t>Joe Adlhoch</a:t>
            </a:r>
          </a:p>
          <a:p>
            <a:pPr algn="ctr"/>
            <a:r>
              <a:rPr lang="en-US" sz="2900" dirty="0"/>
              <a:t>Emily Vanden Hoek</a:t>
            </a:r>
          </a:p>
          <a:p>
            <a:pPr algn="ctr"/>
            <a:r>
              <a:rPr lang="en-US" sz="2900" dirty="0"/>
              <a:t>Air Resource Specialists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Identification of </a:t>
            </a:r>
            <a:r>
              <a:rPr lang="en-US" b="1" dirty="0" smtClean="0"/>
              <a:t>MID Days </a:t>
            </a:r>
            <a:r>
              <a:rPr lang="en-US" dirty="0" smtClean="0"/>
              <a:t>That Left or Entered </a:t>
            </a:r>
            <a:r>
              <a:rPr lang="en-US" b="1" dirty="0" smtClean="0"/>
              <a:t>Group 90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2895600" cy="48005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left table shows which site/dates in 2014 &amp; 2016 moved from G90 to G70</a:t>
            </a:r>
          </a:p>
          <a:p>
            <a:r>
              <a:rPr lang="en-US" sz="2000" dirty="0" smtClean="0"/>
              <a:t>The right table shows which site/dates moved from G70 to G90 or were days that previously were not complete but after extended patching fell in G90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711" y="1676400"/>
            <a:ext cx="5840289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3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Identification of </a:t>
            </a:r>
            <a:r>
              <a:rPr lang="en-US" b="1" dirty="0" smtClean="0"/>
              <a:t>Clearest Days </a:t>
            </a:r>
            <a:r>
              <a:rPr lang="en-US" dirty="0" smtClean="0"/>
              <a:t>That Left or Entered </a:t>
            </a:r>
            <a:r>
              <a:rPr lang="en-US" b="1" dirty="0" smtClean="0"/>
              <a:t>Group 10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177" y="1676400"/>
            <a:ext cx="5820823" cy="2913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2895600" cy="48005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left table shows which site/dates in 2014 &amp; 2016 moved from G10 to G30</a:t>
            </a:r>
          </a:p>
          <a:p>
            <a:r>
              <a:rPr lang="en-US" sz="2000" dirty="0" smtClean="0"/>
              <a:t>The right table shows which site/dates moved from G30 to G10 or were days that previously were not complete but after extended patching fell in G10</a:t>
            </a:r>
          </a:p>
        </p:txBody>
      </p:sp>
    </p:spTree>
    <p:extLst>
      <p:ext uri="{BB962C8B-B14F-4D97-AF65-F5344CB8AC3E}">
        <p14:creationId xmlns:p14="http://schemas.microsoft.com/office/powerpoint/2010/main" val="102027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Changes in Daily Species Extinction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Six daily species extinction values changed from Oct to Dec data sets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Three sites saw a change in natural conditions (in extinction) from the Oct to Dec data sets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629275"/>
            <a:ext cx="714375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381000" y="37338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Changes in Natural Conditions</a:t>
            </a:r>
            <a:endParaRPr lang="en-US" sz="3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33600"/>
            <a:ext cx="475297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094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Substitution: 2018 Data</a:t>
            </a:r>
            <a:endParaRPr lang="en-US" sz="3600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761999" y="1524000"/>
            <a:ext cx="7408333" cy="486833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Sites requiring substitution to complete 2018 IMPROVE Impairment and RHR2 data sets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AQTI1 (&lt; 75% data capture for Q2, Q3, Q4)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HOOV1 (63% data capture for Q1)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IKBA1 (67% data capture for Q2)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WHPE1 (&lt; 75% data capture for Q2, Q3)</a:t>
            </a:r>
          </a:p>
          <a:p>
            <a:pPr marL="548640" lvl="2" indent="0">
              <a:buNone/>
            </a:pPr>
            <a:endParaRPr lang="en-US" dirty="0"/>
          </a:p>
          <a:p>
            <a:pPr marL="548640" lvl="2" indent="0">
              <a:buNone/>
            </a:pPr>
            <a:r>
              <a:rPr lang="en-US" i="1" dirty="0" smtClean="0"/>
              <a:t>HAVO1 and SIAN1 also not complete for 2018, but not suitable for substitution due to lack of reasonable donor site (HAVO1) or data capture of 0% (SIAN1)</a:t>
            </a:r>
            <a:endParaRPr lang="en-US" i="1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Used Kendall-Theil statistics to compare mass data between donor and recipient sites over the 2014-18 five year period</a:t>
            </a:r>
          </a:p>
          <a:p>
            <a:pPr marL="182880" lvl="1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Continuation of data substitution work from Fall 2018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hlinkClick r:id="rId2"/>
              </a:rPr>
              <a:t>http://www.wrapair2.org/pdf/Memo%20-%</a:t>
            </a:r>
            <a:r>
              <a:rPr lang="en-US" sz="1800" dirty="0" smtClean="0">
                <a:hlinkClick r:id="rId2"/>
              </a:rPr>
              <a:t>20donor%20site%20recommendations%20for%20data%20substitutions.pdf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Substituted data will be reviewed and processed for most impaired and clearest days by Scott Copeland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sz="1600" dirty="0" smtClean="0"/>
          </a:p>
          <a:p>
            <a:pPr marL="301943" lvl="1" indent="0">
              <a:buFont typeface="Arial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8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Substitution: 2018 Donor Sites (circled)</a:t>
            </a:r>
            <a:endParaRPr lang="en-US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51947"/>
            <a:ext cx="4123373" cy="247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04" y="1370647"/>
            <a:ext cx="4123373" cy="247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69694"/>
            <a:ext cx="4123373" cy="247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827" y="4151947"/>
            <a:ext cx="4123373" cy="247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>
          <a:xfrm>
            <a:off x="8183880" y="2265521"/>
            <a:ext cx="609600" cy="2862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10000" y="2384107"/>
            <a:ext cx="609600" cy="2862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3400" y="5161121"/>
            <a:ext cx="609600" cy="2862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0000" y="5161121"/>
            <a:ext cx="609600" cy="2862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229600" cy="47183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IMPROVE Aerosol</a:t>
            </a:r>
            <a:endParaRPr lang="en-US" b="1" dirty="0" smtClean="0"/>
          </a:p>
          <a:p>
            <a:r>
              <a:rPr lang="en-US" dirty="0" smtClean="0"/>
              <a:t>Daily validated aerosol data set provided by UC Davis after final laboratory validation is complete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IMPROVE Aerosol, Regional Haze Rule II</a:t>
            </a:r>
            <a:endParaRPr lang="en-US" b="1" dirty="0" smtClean="0"/>
          </a:p>
          <a:p>
            <a:r>
              <a:rPr lang="en-US" dirty="0" smtClean="0"/>
              <a:t>Daily, annual and 5-yr average aerosol data, processed by Scott Copeland, based on the IMPROVE Aerosol data set and the “haziest/clearest” metric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IMPROVE Aerosol, Regional Haze Rule III</a:t>
            </a:r>
            <a:endParaRPr lang="en-US" b="1" dirty="0"/>
          </a:p>
          <a:p>
            <a:r>
              <a:rPr lang="en-US" dirty="0"/>
              <a:t>Daily, annual and 5-yr average aerosol data, processed by Scott Copeland, based on the IMPROVE Aerosol data set and the </a:t>
            </a:r>
            <a:r>
              <a:rPr lang="en-US" dirty="0" smtClean="0"/>
              <a:t>“impairment” </a:t>
            </a:r>
            <a:r>
              <a:rPr lang="en-US" dirty="0"/>
              <a:t>metric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7630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Definitions of IMPROVE-related data sets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63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Current Tasks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Task 1 – </a:t>
            </a:r>
            <a:r>
              <a:rPr lang="en-US" b="1" dirty="0" smtClean="0"/>
              <a:t>	Review </a:t>
            </a:r>
            <a:r>
              <a:rPr lang="en-US" b="1" dirty="0"/>
              <a:t>and compare data sets on the TSS </a:t>
            </a:r>
            <a:r>
              <a:rPr lang="en-US" b="1" dirty="0" smtClean="0"/>
              <a:t>v2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 smtClean="0"/>
              <a:t>Review </a:t>
            </a:r>
            <a:r>
              <a:rPr lang="en-US" dirty="0"/>
              <a:t>and compare the </a:t>
            </a:r>
            <a:r>
              <a:rPr lang="en-US" dirty="0" smtClean="0"/>
              <a:t>IMPROVE </a:t>
            </a:r>
            <a:r>
              <a:rPr lang="en-US" dirty="0" smtClean="0"/>
              <a:t>Aerosol, Regional Haze III </a:t>
            </a:r>
            <a:r>
              <a:rPr lang="en-US" dirty="0"/>
              <a:t>data set </a:t>
            </a:r>
            <a:r>
              <a:rPr lang="en-US" dirty="0" smtClean="0"/>
              <a:t> delivered in </a:t>
            </a:r>
            <a:r>
              <a:rPr lang="en-US" dirty="0" smtClean="0"/>
              <a:t>	December 2019 </a:t>
            </a:r>
            <a:r>
              <a:rPr lang="en-US" dirty="0" smtClean="0"/>
              <a:t>to graphical and data summary products on the TSSv2 for accuracy </a:t>
            </a:r>
            <a:r>
              <a:rPr lang="en-US" dirty="0" smtClean="0"/>
              <a:t>	and completeness</a:t>
            </a:r>
            <a:r>
              <a:rPr lang="en-US" dirty="0" smtClean="0"/>
              <a:t>.</a:t>
            </a:r>
            <a:r>
              <a:rPr lang="en-US" i="1" dirty="0">
                <a:solidFill>
                  <a:schemeClr val="tx2"/>
                </a:solidFill>
              </a:rPr>
              <a:t> (Complete – no issues found)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tx2"/>
                </a:solidFill>
              </a:rPr>
              <a:t>	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Task </a:t>
            </a:r>
            <a:r>
              <a:rPr lang="en-US" b="1" dirty="0"/>
              <a:t>2 – </a:t>
            </a:r>
            <a:r>
              <a:rPr lang="en-US" b="1" dirty="0" smtClean="0"/>
              <a:t>	Review </a:t>
            </a:r>
            <a:r>
              <a:rPr lang="en-US" b="1" dirty="0"/>
              <a:t>and document changes between October 2019 and December 2019 </a:t>
            </a:r>
            <a:r>
              <a:rPr lang="en-US" b="1" dirty="0" smtClean="0"/>
              <a:t>	IMPROVE </a:t>
            </a:r>
            <a:r>
              <a:rPr lang="en-US" b="1" dirty="0" smtClean="0"/>
              <a:t>Aerosol Regional Haze II &amp; III data </a:t>
            </a:r>
            <a:r>
              <a:rPr lang="en-US" b="1" dirty="0" smtClean="0"/>
              <a:t>sets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	Review and </a:t>
            </a:r>
            <a:r>
              <a:rPr lang="en-US" dirty="0"/>
              <a:t>document the changes for all WRAP sites </a:t>
            </a:r>
            <a:r>
              <a:rPr lang="en-US" dirty="0" smtClean="0"/>
              <a:t>for:</a:t>
            </a:r>
          </a:p>
          <a:p>
            <a:pPr marL="1139825" indent="169863"/>
            <a:r>
              <a:rPr lang="en-US" dirty="0" smtClean="0"/>
              <a:t> annual </a:t>
            </a:r>
            <a:r>
              <a:rPr lang="en-US" dirty="0"/>
              <a:t>averages </a:t>
            </a:r>
            <a:r>
              <a:rPr lang="en-US" dirty="0" smtClean="0"/>
              <a:t>(2000-2018)</a:t>
            </a:r>
            <a:endParaRPr lang="en-US" dirty="0"/>
          </a:p>
          <a:p>
            <a:pPr marL="1139825" lvl="0" indent="169863"/>
            <a:r>
              <a:rPr lang="en-US" dirty="0" smtClean="0"/>
              <a:t> most recent 5-year averages (2014-2018)</a:t>
            </a:r>
            <a:endParaRPr lang="en-US" dirty="0"/>
          </a:p>
          <a:p>
            <a:pPr marL="1139825" lvl="0" indent="169863"/>
            <a:r>
              <a:rPr lang="en-US" dirty="0"/>
              <a:t> </a:t>
            </a:r>
            <a:r>
              <a:rPr lang="en-US" dirty="0" smtClean="0"/>
              <a:t>daily </a:t>
            </a:r>
            <a:r>
              <a:rPr lang="en-US" dirty="0"/>
              <a:t>data for </a:t>
            </a:r>
            <a:r>
              <a:rPr lang="en-US" dirty="0" smtClean="0"/>
              <a:t>2014 </a:t>
            </a:r>
            <a:r>
              <a:rPr lang="en-US" dirty="0"/>
              <a:t>and </a:t>
            </a:r>
            <a:r>
              <a:rPr lang="en-US" dirty="0" smtClean="0"/>
              <a:t>2016</a:t>
            </a:r>
            <a:r>
              <a:rPr lang="en-US" dirty="0"/>
              <a:t> </a:t>
            </a:r>
            <a:endParaRPr lang="en-US" dirty="0" smtClean="0"/>
          </a:p>
          <a:p>
            <a:pPr marL="1139825" indent="169863"/>
            <a:r>
              <a:rPr lang="en-US" dirty="0"/>
              <a:t> natural conditions</a:t>
            </a: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i="1" dirty="0">
                <a:solidFill>
                  <a:schemeClr val="tx2"/>
                </a:solidFill>
              </a:rPr>
              <a:t>(Complete)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Task </a:t>
            </a:r>
            <a:r>
              <a:rPr lang="en-US" b="1" dirty="0"/>
              <a:t>3 – </a:t>
            </a:r>
            <a:r>
              <a:rPr lang="en-US" b="1" dirty="0" smtClean="0"/>
              <a:t>	Data </a:t>
            </a:r>
            <a:r>
              <a:rPr lang="en-US" b="1" dirty="0"/>
              <a:t>substitutions for </a:t>
            </a:r>
            <a:r>
              <a:rPr lang="en-US" b="1" dirty="0" smtClean="0"/>
              <a:t>2018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 smtClean="0"/>
              <a:t>Perform data substitution for four (4) sites to complete 2018 IMPROVE </a:t>
            </a:r>
            <a:r>
              <a:rPr lang="en-US" dirty="0" smtClean="0"/>
              <a:t>Aerosol, 	Regional Haze III data </a:t>
            </a:r>
            <a:r>
              <a:rPr lang="en-US" dirty="0" smtClean="0"/>
              <a:t>set </a:t>
            </a:r>
            <a:r>
              <a:rPr lang="en-US" i="1" dirty="0" smtClean="0">
                <a:solidFill>
                  <a:schemeClr val="tx2"/>
                </a:solidFill>
              </a:rPr>
              <a:t>(Complete </a:t>
            </a:r>
            <a:r>
              <a:rPr lang="en-US" i="1" dirty="0">
                <a:solidFill>
                  <a:schemeClr val="tx2"/>
                </a:solidFill>
              </a:rPr>
              <a:t>– pending review and </a:t>
            </a:r>
            <a:r>
              <a:rPr lang="en-US" i="1" dirty="0" smtClean="0">
                <a:solidFill>
                  <a:schemeClr val="tx2"/>
                </a:solidFill>
              </a:rPr>
              <a:t>MID/Clearest Days 	calculations </a:t>
            </a:r>
            <a:r>
              <a:rPr lang="en-US" i="1" dirty="0" smtClean="0">
                <a:solidFill>
                  <a:schemeClr val="tx2"/>
                </a:solidFill>
              </a:rPr>
              <a:t>by </a:t>
            </a:r>
            <a:r>
              <a:rPr lang="en-US" i="1" dirty="0" smtClean="0">
                <a:solidFill>
                  <a:schemeClr val="tx2"/>
                </a:solidFill>
              </a:rPr>
              <a:t>Scott </a:t>
            </a:r>
            <a:r>
              <a:rPr lang="en-US" i="1" dirty="0">
                <a:solidFill>
                  <a:schemeClr val="tx2"/>
                </a:solidFill>
              </a:rPr>
              <a:t>Copeland)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Task </a:t>
            </a:r>
            <a:r>
              <a:rPr lang="en-US" b="1" dirty="0"/>
              <a:t>4 – </a:t>
            </a:r>
            <a:r>
              <a:rPr lang="en-US" b="1" dirty="0" smtClean="0"/>
              <a:t>	QA </a:t>
            </a:r>
            <a:r>
              <a:rPr lang="en-US" b="1" dirty="0"/>
              <a:t>check on titling, etc. for TSS </a:t>
            </a:r>
            <a:r>
              <a:rPr lang="en-US" b="1" dirty="0" smtClean="0"/>
              <a:t>graphics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ARS </a:t>
            </a:r>
            <a:r>
              <a:rPr lang="en-US" dirty="0"/>
              <a:t>performed a preliminary QA check on titling and other things related to TSS </a:t>
            </a:r>
            <a:r>
              <a:rPr lang="en-US" dirty="0" smtClean="0"/>
              <a:t>v2 	graphics </a:t>
            </a:r>
            <a:r>
              <a:rPr lang="en-US" dirty="0"/>
              <a:t>in </a:t>
            </a:r>
            <a:r>
              <a:rPr lang="en-US" dirty="0" smtClean="0"/>
              <a:t>early </a:t>
            </a:r>
            <a:r>
              <a:rPr lang="en-US" dirty="0"/>
              <a:t>2019. </a:t>
            </a:r>
            <a:r>
              <a:rPr lang="en-US" dirty="0" smtClean="0"/>
              <a:t>ARS is working </a:t>
            </a:r>
            <a:r>
              <a:rPr lang="en-US" dirty="0"/>
              <a:t>with WRAP and CIRA </a:t>
            </a:r>
            <a:r>
              <a:rPr lang="en-US" dirty="0" smtClean="0"/>
              <a:t>staff to address 	necessary edits.</a:t>
            </a:r>
            <a:r>
              <a:rPr lang="en-US" i="1" dirty="0">
                <a:solidFill>
                  <a:schemeClr val="tx2"/>
                </a:solidFill>
              </a:rPr>
              <a:t> (To be completed in conjunction with 	previously provided edits from </a:t>
            </a:r>
            <a:r>
              <a:rPr lang="en-US" i="1" dirty="0" smtClean="0">
                <a:solidFill>
                  <a:schemeClr val="tx2"/>
                </a:solidFill>
              </a:rPr>
              <a:t>	stakeholders</a:t>
            </a:r>
            <a:r>
              <a:rPr lang="en-US" i="1" dirty="0">
                <a:solidFill>
                  <a:schemeClr val="tx2"/>
                </a:solidFill>
              </a:rPr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1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Impaired Days:</a:t>
            </a:r>
            <a:br>
              <a:rPr lang="en-US" dirty="0" smtClean="0"/>
            </a:br>
            <a:r>
              <a:rPr lang="en-US" dirty="0" smtClean="0"/>
              <a:t>Annual Average Differences (2000-2018)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7565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These are the sites/years that show differences in extinction greater than +/- 1 Mm-1 or +/- 0.3 dv</a:t>
            </a:r>
          </a:p>
          <a:p>
            <a:r>
              <a:rPr lang="en-US" sz="2000" dirty="0" smtClean="0"/>
              <a:t>The maximum change is +0.83 dv at MONT in 2018 due to patching allowing some additional high carbon (presumably fire) days into the data set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22" y="3112911"/>
            <a:ext cx="8108744" cy="3657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4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Impaired Days:</a:t>
            </a:r>
            <a:br>
              <a:rPr lang="en-US" dirty="0" smtClean="0"/>
            </a:br>
            <a:r>
              <a:rPr lang="en-US" dirty="0" smtClean="0"/>
              <a:t>5-Year Average Differences (2014-2018)</a:t>
            </a:r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199" y="1600201"/>
            <a:ext cx="8523112" cy="17525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maximum change in the 5-year average for MONT1 is </a:t>
            </a:r>
            <a:r>
              <a:rPr lang="en-US" sz="2000" dirty="0" smtClean="0"/>
              <a:t>about     </a:t>
            </a:r>
            <a:r>
              <a:rPr lang="en-US" sz="2000" dirty="0" smtClean="0"/>
              <a:t>+0.44 dv</a:t>
            </a:r>
          </a:p>
          <a:p>
            <a:r>
              <a:rPr lang="en-US" sz="2000" dirty="0" smtClean="0"/>
              <a:t>The 5-year average Bext for MONT1 increased from 26.76 Mm-1 to 28.09 Mm-1</a:t>
            </a:r>
          </a:p>
          <a:p>
            <a:endParaRPr lang="en-US" sz="2000" dirty="0" smtClean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71" y="3527778"/>
            <a:ext cx="8778240" cy="1463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19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384048"/>
            <a:ext cx="875995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Impaired Days:</a:t>
            </a:r>
            <a:br>
              <a:rPr lang="en-US" dirty="0" smtClean="0"/>
            </a:br>
            <a:r>
              <a:rPr lang="en-US" dirty="0" smtClean="0"/>
              <a:t>Sites </a:t>
            </a:r>
            <a:r>
              <a:rPr lang="en-US" dirty="0" smtClean="0"/>
              <a:t>w/changes </a:t>
            </a:r>
            <a:r>
              <a:rPr lang="en-US" dirty="0" smtClean="0"/>
              <a:t>to 5-year </a:t>
            </a:r>
            <a:r>
              <a:rPr lang="en-US" dirty="0" smtClean="0"/>
              <a:t>Average in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241963"/>
              </p:ext>
            </p:extLst>
          </p:nvPr>
        </p:nvGraphicFramePr>
        <p:xfrm>
          <a:off x="990600" y="1676400"/>
          <a:ext cx="7086600" cy="48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8660"/>
                <a:gridCol w="708660"/>
                <a:gridCol w="708660"/>
                <a:gridCol w="708660"/>
                <a:gridCol w="708660"/>
                <a:gridCol w="708660"/>
                <a:gridCol w="708660"/>
                <a:gridCol w="708660"/>
                <a:gridCol w="708660"/>
                <a:gridCol w="708660"/>
              </a:tblGrid>
              <a:tr h="240030">
                <a:tc rowSpan="4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AK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DENA1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20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AGTI1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8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FLTO1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ND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LOST1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UT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BRCA1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SIME1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BLIS1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GRSA1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THRO1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CANY1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TRCR1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DOME1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MEVE1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7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NM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BAND1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CAPI1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TUXE1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FRES1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MOZI1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BOAP1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ZICA1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rowSpan="16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AZ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CHIR1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HOOV1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ROMO1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GICL1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8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WA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MAKA2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BALD1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JOSH1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SHMI1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SACR1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MORA1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DOUG1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KAIS1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WEMI1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SAPE1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NOCA1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GRCA2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LABE1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WHRI1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WHIT1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OLYM1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IKBA1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LAVO1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HI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HACR1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WHPE1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PASA1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MEAD1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OWVL1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HAVO1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NV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GRBA1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PUSO1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ORPI1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PINN1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10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MT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CABI1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JARB1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SNPA1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PEFO1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PORE1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FLAT1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7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OR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CORI1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WHPA1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PHOE1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RAFA1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FOPE1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CRLA1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8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WY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BOLA1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QUVA1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REDW1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GAMO1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HECA1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BRID1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SAGU1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SAGA1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GLAC1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KALM1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CLPE1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SAWE1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SAGO1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MELA1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MOHO1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NOAB1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SIAN1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SEQU1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MONT1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STAR1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THBA1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SYCA2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TRIN1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NOCH1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THSI1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YELL2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TONT1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YOSE1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SULA1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SD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BADL1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ULBE1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WICA1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98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229600" cy="47183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2014</a:t>
            </a:r>
          </a:p>
          <a:p>
            <a:r>
              <a:rPr lang="en-US" dirty="0" smtClean="0"/>
              <a:t>19 sites saw a change in selection of the most impaired days</a:t>
            </a:r>
          </a:p>
          <a:p>
            <a:r>
              <a:rPr lang="en-US" dirty="0" smtClean="0"/>
              <a:t>10 sites saw a change in selection of the clearest days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2016</a:t>
            </a:r>
          </a:p>
          <a:p>
            <a:r>
              <a:rPr lang="en-US" dirty="0" smtClean="0"/>
              <a:t>12 sites saw a change in selection of the most impaired days</a:t>
            </a:r>
          </a:p>
          <a:p>
            <a:r>
              <a:rPr lang="en-US" dirty="0" smtClean="0"/>
              <a:t>14 </a:t>
            </a:r>
            <a:r>
              <a:rPr lang="en-US" dirty="0"/>
              <a:t>sites saw a change in selection of the clearest </a:t>
            </a:r>
            <a:r>
              <a:rPr lang="en-US" dirty="0" smtClean="0"/>
              <a:t>days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Types of Changes</a:t>
            </a:r>
            <a:endParaRPr lang="en-US" dirty="0"/>
          </a:p>
          <a:p>
            <a:r>
              <a:rPr lang="en-US" dirty="0" smtClean="0"/>
              <a:t>Extended patching resulted in the inclusion of an additional most impaired or clearest day</a:t>
            </a:r>
            <a:endParaRPr lang="en-US" dirty="0"/>
          </a:p>
          <a:p>
            <a:r>
              <a:rPr lang="en-US" dirty="0" smtClean="0"/>
              <a:t>Extended patching </a:t>
            </a:r>
            <a:r>
              <a:rPr lang="en-US" dirty="0"/>
              <a:t>resulted in a different set of selected </a:t>
            </a:r>
            <a:r>
              <a:rPr lang="en-US" dirty="0" smtClean="0"/>
              <a:t>days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Changes in Most Impaired &amp; Clearest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5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7630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Sample Changes in Most Impaired Days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4449856" cy="247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027312"/>
            <a:ext cx="4449856" cy="247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44" y="1219201"/>
            <a:ext cx="4449856" cy="247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44" y="4023361"/>
            <a:ext cx="4449856" cy="247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1719072" y="3124200"/>
            <a:ext cx="0" cy="2057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781800" y="3124200"/>
            <a:ext cx="0" cy="1524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656832" y="3124200"/>
            <a:ext cx="0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25312" y="3124200"/>
            <a:ext cx="0" cy="2514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303520" y="3124200"/>
            <a:ext cx="0" cy="2514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7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672" y="4033837"/>
            <a:ext cx="4449128" cy="247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672" y="1214437"/>
            <a:ext cx="4449128" cy="247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033837"/>
            <a:ext cx="4449128" cy="247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4437"/>
            <a:ext cx="4449128" cy="247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7630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Sample Changes in Clearest Days</a:t>
            </a:r>
            <a:endParaRPr lang="en-US" sz="36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941832" y="3124200"/>
            <a:ext cx="0" cy="1828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614416" y="3124200"/>
            <a:ext cx="0" cy="2514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056632" y="3124200"/>
            <a:ext cx="0" cy="1905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9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677</TotalTime>
  <Words>697</Words>
  <Application>Microsoft Office PowerPoint</Application>
  <PresentationFormat>On-screen Show (4:3)</PresentationFormat>
  <Paragraphs>200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Data Support Contract Update</vt:lpstr>
      <vt:lpstr>Definitions of IMPROVE-related data sets</vt:lpstr>
      <vt:lpstr>Current Tasks</vt:lpstr>
      <vt:lpstr>Most Impaired Days: Annual Average Differences (2000-2018)</vt:lpstr>
      <vt:lpstr>Most Impaired Days: 5-Year Average Differences (2014-2018)</vt:lpstr>
      <vt:lpstr>Most Impaired Days: Sites w/changes to 5-year Average in RED</vt:lpstr>
      <vt:lpstr>Changes in Most Impaired &amp; Clearest Days</vt:lpstr>
      <vt:lpstr>Sample Changes in Most Impaired Days</vt:lpstr>
      <vt:lpstr>Sample Changes in Clearest Days</vt:lpstr>
      <vt:lpstr>Identification of MID Days That Left or Entered Group 90</vt:lpstr>
      <vt:lpstr>Identification of Clearest Days That Left or Entered Group 10</vt:lpstr>
      <vt:lpstr>Changes in Daily Species Extinction</vt:lpstr>
      <vt:lpstr>Data Substitution: 2018 Data</vt:lpstr>
      <vt:lpstr>Data Substitution: 2018 Donor Sites (circled)</vt:lpstr>
    </vt:vector>
  </TitlesOfParts>
  <Company>Air Resource Specialists,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Impairment G90 Differences Between Oct &amp; Dec Data Sets (2000-2018)</dc:title>
  <dc:creator>JAdlhoch</dc:creator>
  <cp:lastModifiedBy>JAdlhoch</cp:lastModifiedBy>
  <cp:revision>56</cp:revision>
  <cp:lastPrinted>2020-03-10T15:40:58Z</cp:lastPrinted>
  <dcterms:created xsi:type="dcterms:W3CDTF">2020-01-31T18:29:31Z</dcterms:created>
  <dcterms:modified xsi:type="dcterms:W3CDTF">2020-03-11T21:58:46Z</dcterms:modified>
</cp:coreProperties>
</file>